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72" r:id="rId7"/>
    <p:sldId id="273" r:id="rId8"/>
    <p:sldId id="277" r:id="rId9"/>
    <p:sldId id="275" r:id="rId10"/>
    <p:sldId id="276" r:id="rId11"/>
    <p:sldId id="271" r:id="rId12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21600" y="1413720"/>
            <a:ext cx="209520" cy="209520"/>
          </a:xfrm>
          <a:prstGeom prst="ellipse">
            <a:avLst/>
          </a:prstGeom>
          <a:gradFill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lin ang="0"/>
          </a:gradFill>
          <a:ln w="2160">
            <a:solidFill>
              <a:schemeClr val="accent1">
                <a:shade val="90000"/>
                <a:satMod val="110000"/>
                <a:alpha val="6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1157040" y="1344960"/>
            <a:ext cx="63360" cy="63360"/>
          </a:xfrm>
          <a:prstGeom prst="ellipse">
            <a:avLst/>
          </a:prstGeom>
          <a:noFill/>
          <a:ln w="12600">
            <a:solidFill>
              <a:schemeClr val="accent1">
                <a:shade val="75000"/>
                <a:alpha val="6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PlaceHolder 8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28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7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51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9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0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1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25400" dir="54000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2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3" name="PlaceHolder 6"/>
          <p:cNvSpPr>
            <a:spLocks noGrp="1"/>
          </p:cNvSpPr>
          <p:nvPr>
            <p:ph type="title"/>
          </p:nvPr>
        </p:nvSpPr>
        <p:spPr>
          <a:xfrm>
            <a:off x="1435680" y="274680"/>
            <a:ext cx="7497360" cy="114228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94" name="PlaceHolder 7"/>
          <p:cNvSpPr>
            <a:spLocks noGrp="1"/>
          </p:cNvSpPr>
          <p:nvPr>
            <p:ph type="body"/>
          </p:nvPr>
        </p:nvSpPr>
        <p:spPr>
          <a:xfrm>
            <a:off x="1435680" y="1447920"/>
            <a:ext cx="3658320" cy="4799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  <p:sp>
        <p:nvSpPr>
          <p:cNvPr id="95" name="PlaceHolder 8"/>
          <p:cNvSpPr>
            <a:spLocks noGrp="1"/>
          </p:cNvSpPr>
          <p:nvPr>
            <p:ph type="body"/>
          </p:nvPr>
        </p:nvSpPr>
        <p:spPr>
          <a:xfrm>
            <a:off x="5277600" y="1447920"/>
            <a:ext cx="3658320" cy="4799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1432440" y="188640"/>
            <a:ext cx="7405920" cy="27363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b="1" strike="noStrike" spc="-1" dirty="0">
                <a:solidFill>
                  <a:srgbClr val="572314"/>
                </a:solidFill>
                <a:latin typeface="Constantia"/>
              </a:rPr>
              <a:t>«</a:t>
            </a:r>
            <a:r>
              <a:rPr lang="ru-RU" sz="4000" b="1" strike="noStrike" spc="-1" dirty="0" smtClean="0">
                <a:solidFill>
                  <a:srgbClr val="572314"/>
                </a:solidFill>
                <a:latin typeface="Constantia"/>
              </a:rPr>
              <a:t>Личная безопасность обучающихся на уроках </a:t>
            </a:r>
            <a:r>
              <a:rPr lang="ru-RU" sz="4000" b="1" spc="-1" dirty="0" smtClean="0">
                <a:solidFill>
                  <a:srgbClr val="572314"/>
                </a:solidFill>
                <a:latin typeface="Constantia"/>
              </a:rPr>
              <a:t>ф</a:t>
            </a:r>
            <a:r>
              <a:rPr lang="ru-RU" sz="4000" b="1" strike="noStrike" spc="-1" dirty="0" smtClean="0">
                <a:solidFill>
                  <a:srgbClr val="572314"/>
                </a:solidFill>
                <a:latin typeface="Constantia"/>
              </a:rPr>
              <a:t>изической культуры»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1403640" y="4077000"/>
            <a:ext cx="7560000" cy="22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>
            <a:normAutofit/>
          </a:bodyPr>
          <a:lstStyle/>
          <a:p>
            <a:pPr marL="27360" algn="ctr">
              <a:lnSpc>
                <a:spcPct val="100000"/>
              </a:lnSpc>
              <a:spcBef>
                <a:spcPts val="601"/>
              </a:spcBef>
            </a:pPr>
            <a:r>
              <a:rPr lang="ru-RU" sz="2600" b="0" strike="noStrike" spc="-1" dirty="0" smtClean="0">
                <a:solidFill>
                  <a:srgbClr val="361309"/>
                </a:solidFill>
                <a:latin typeface="Constantia"/>
              </a:rPr>
              <a:t>Муниципальное </a:t>
            </a:r>
            <a:r>
              <a:rPr lang="ru-RU" sz="2600" b="0" strike="noStrike" spc="-1" dirty="0">
                <a:solidFill>
                  <a:srgbClr val="361309"/>
                </a:solidFill>
                <a:latin typeface="Constantia"/>
              </a:rPr>
              <a:t>бюджетное общеобразовательное учреждение «Средняя общеобразовательное школа №18» </a:t>
            </a:r>
            <a:endParaRPr lang="ru-RU" sz="2600" b="0" strike="noStrike" spc="-1" dirty="0">
              <a:latin typeface="Arial"/>
            </a:endParaRPr>
          </a:p>
          <a:p>
            <a:pPr marL="27360" algn="r">
              <a:lnSpc>
                <a:spcPct val="100000"/>
              </a:lnSpc>
              <a:spcBef>
                <a:spcPts val="601"/>
              </a:spcBef>
            </a:pPr>
            <a:r>
              <a:rPr lang="ru-RU" sz="2600" b="0" strike="noStrike" spc="-1" dirty="0" smtClean="0">
                <a:solidFill>
                  <a:srgbClr val="361309"/>
                </a:solidFill>
                <a:latin typeface="Constantia"/>
              </a:rPr>
              <a:t>Учитель физической культуры: </a:t>
            </a:r>
            <a:r>
              <a:rPr lang="ru-RU" sz="2600" b="0" strike="noStrike" spc="-1" dirty="0" err="1">
                <a:solidFill>
                  <a:srgbClr val="361309"/>
                </a:solidFill>
                <a:latin typeface="Constantia"/>
              </a:rPr>
              <a:t>Буракова</a:t>
            </a:r>
            <a:r>
              <a:rPr lang="ru-RU" sz="2600" b="0" strike="noStrike" spc="-1" dirty="0">
                <a:solidFill>
                  <a:srgbClr val="361309"/>
                </a:solidFill>
                <a:latin typeface="Constantia"/>
              </a:rPr>
              <a:t> Т. Д.</a:t>
            </a:r>
            <a:endParaRPr lang="ru-RU" sz="2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187624" y="404664"/>
            <a:ext cx="7704856" cy="48965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40000" lnSpcReduction="20000"/>
          </a:bodyPr>
          <a:lstStyle/>
          <a:p>
            <a:r>
              <a:rPr lang="ru-RU" sz="8600" dirty="0"/>
              <a:t>«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Забота о здоровье 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важнейший 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труд воспитателя.</a:t>
            </a:r>
          </a:p>
          <a:p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жизнедеятельности,  бодрости детей</a:t>
            </a:r>
          </a:p>
          <a:p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духовная жизнь, мировоззрение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умственное развитие,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прочность </a:t>
            </a:r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вера в свои силы…»</a:t>
            </a:r>
          </a:p>
          <a:p>
            <a:pPr algn="r"/>
            <a:r>
              <a:rPr lang="ru-RU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8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В.А.Сухомлинский</a:t>
            </a:r>
            <a:r>
              <a:rPr lang="ru-RU" sz="8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8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endParaRPr lang="ru-RU" sz="4000" b="0" strike="noStrike" spc="-1" dirty="0"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827584" y="692696"/>
            <a:ext cx="8064896" cy="44644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135">
                                            <p:txEl>
                                              <p:pRg st="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135">
                                            <p:txEl>
                                              <p:pRg st="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1435680" y="435960"/>
            <a:ext cx="7311960" cy="832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>
              <a:lnSpc>
                <a:spcPct val="100000"/>
              </a:lnSpc>
            </a:pPr>
            <a:endParaRPr lang="ru-RU" sz="2400" b="0" strike="noStrike" spc="-1" dirty="0"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1043640" y="2061000"/>
            <a:ext cx="7889400" cy="418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endParaRPr lang="ru-RU" sz="3600" b="0" strike="noStrike" spc="-1" dirty="0">
              <a:latin typeface="Arial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35680" y="682094"/>
            <a:ext cx="70247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50000"/>
              </a:lnSpc>
              <a:spcAft>
                <a:spcPts val="0"/>
              </a:spcAft>
            </a:pP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Здоровьесберегающие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технологии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это условия обучения ребенка в школе (отсутствие стресса, адекватность требований, адекватность методик обучения и воспитания); рациональная организация учебного процесса (в соответствии с возрастными, половыми, индивидуальными особенностями и гигиеническими требованиями); соответствие учебной и физической нагрузки возрастным возможностям ребенка; необходимый, достаточный и рационально организованный двигательный режим.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здоровьесберегающих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технологий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471320"/>
            <a:ext cx="8229240" cy="368587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сбережение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учащихся от неблагоприятных факторов образовательной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школьнику возможность сохранения здоровья в период обучения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способствование воспитанию у учащихся культуры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школьников  необходимых УУД  по здоровому образу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полученных знаний в повседневной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98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55177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образовательных технологий </a:t>
            </a:r>
            <a:r>
              <a:rPr lang="ru-RU" sz="1800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115616" y="2060848"/>
            <a:ext cx="7570824" cy="352095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сбережение и укрепление здоровья учащихся;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у обучающихся ценности и культуры здоровья;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выбор образовательных технологий, устраняющих перегрузки и сохраняющих здоровье школьников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82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Отличительные особенности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здоровьесберегающих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образовательных технологий: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772816"/>
            <a:ext cx="8229240" cy="4824536"/>
          </a:xfrm>
        </p:spPr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назидательности и авторитарности;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индивидуализации обучения;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мотивации на здоровый образ жизни учителя и учеников;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учебе, желание идти на занятия;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Направленность обучающихся на безопасное поведение на уроках;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гигиенического контроля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25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Условия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здоровьесбережения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221040"/>
            <a:ext cx="8229240" cy="663696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СанПиН;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этапов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методов групповой работы;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</a:t>
            </a:r>
          </a:p>
          <a:p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08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Здоровьесберегающие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</a:rPr>
              <a:t>действия: </a:t>
            </a:r>
            <a:r>
              <a:rPr lang="ru-RU" sz="1800" dirty="0"/>
              <a:t/>
            </a:r>
            <a:br>
              <a:rPr lang="ru-RU" sz="18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556792"/>
            <a:ext cx="8229240" cy="4896544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оптимальная плотность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дозирование объёма учебной нагрузки и рациональное распределение её во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(в зависимости от группы здоровья);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 учебной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оздоровительные моменты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(выполнение упражнений направленных на профилактику различных заболеваний);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минутки релаксации, дыхательная гимнастика,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сопряжённого психофизического развития;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ыполнение правил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личного безопасного поведения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9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1435680" y="274680"/>
            <a:ext cx="7497360" cy="1142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2"/>
          <p:cNvSpPr/>
          <p:nvPr/>
        </p:nvSpPr>
        <p:spPr>
          <a:xfrm>
            <a:off x="1435680" y="1447920"/>
            <a:ext cx="7497360" cy="479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65760" indent="-282600" algn="ctr">
              <a:lnSpc>
                <a:spcPct val="100000"/>
              </a:lnSpc>
              <a:spcBef>
                <a:spcPts val="601"/>
              </a:spcBef>
            </a:pPr>
            <a:r>
              <a:rPr lang="ru-RU" sz="8000" b="1" strike="noStrike" spc="-1">
                <a:solidFill>
                  <a:srgbClr val="3B1D15"/>
                </a:solidFill>
                <a:latin typeface="Constantia"/>
              </a:rPr>
              <a:t>Спасибо</a:t>
            </a:r>
            <a:r>
              <a:rPr lang="ru-RU" sz="7200" b="0" strike="noStrike" spc="-1">
                <a:solidFill>
                  <a:srgbClr val="000000"/>
                </a:solidFill>
                <a:latin typeface="Constantia"/>
              </a:rPr>
              <a:t> </a:t>
            </a:r>
            <a:endParaRPr lang="ru-RU" sz="7200" b="0" strike="noStrike" spc="-1">
              <a:latin typeface="Arial"/>
            </a:endParaRPr>
          </a:p>
          <a:p>
            <a:pPr marL="365760" indent="-282600" algn="ctr">
              <a:lnSpc>
                <a:spcPct val="100000"/>
              </a:lnSpc>
              <a:spcBef>
                <a:spcPts val="601"/>
              </a:spcBef>
            </a:pPr>
            <a:r>
              <a:rPr lang="ru-RU" sz="7200" b="1" strike="noStrike" spc="-1">
                <a:solidFill>
                  <a:srgbClr val="3B1D15"/>
                </a:solidFill>
                <a:latin typeface="Constantia"/>
              </a:rPr>
              <a:t>за внимание!</a:t>
            </a:r>
            <a:endParaRPr lang="ru-RU" sz="7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755</TotalTime>
  <Words>332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Constantia</vt:lpstr>
      <vt:lpstr>DejaVu Sans</vt:lpstr>
      <vt:lpstr>Symbol</vt:lpstr>
      <vt:lpstr>Times New Roman</vt:lpstr>
      <vt:lpstr>Wingdings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Цель здоровьесберегающих технологий </vt:lpstr>
      <vt:lpstr>Задачи здоровьесберегающих образовательных технологий  </vt:lpstr>
      <vt:lpstr>Отличительные особенности здоровьесберегающих образовательных технологий: </vt:lpstr>
      <vt:lpstr>    Условия здоровьесбережения: </vt:lpstr>
      <vt:lpstr>Здоровьесберегающие действия: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«Лучший школьный спортивный клуб, реализующий в рамках национальной системы физкультурно-спортивного воспитания следующие мероприятия: всероссийские спортивные соревнования (игры) школьников «Президентские состязания» и «Президентские спортивные игры», ВФСК «Готов к труду и обороне» (ГТО)»</dc:title>
  <dc:subject/>
  <dc:creator>User</dc:creator>
  <dc:description/>
  <cp:lastModifiedBy>Татьяна</cp:lastModifiedBy>
  <cp:revision>48</cp:revision>
  <dcterms:created xsi:type="dcterms:W3CDTF">2019-06-12T04:06:40Z</dcterms:created>
  <dcterms:modified xsi:type="dcterms:W3CDTF">2024-11-06T13:16:26Z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16</vt:i4>
  </property>
</Properties>
</file>